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83" r:id="rId2"/>
    <p:sldMasterId id="2147484107" r:id="rId3"/>
  </p:sldMasterIdLst>
  <p:notesMasterIdLst>
    <p:notesMasterId r:id="rId17"/>
  </p:notesMasterIdLst>
  <p:sldIdLst>
    <p:sldId id="256" r:id="rId4"/>
    <p:sldId id="257" r:id="rId5"/>
    <p:sldId id="258" r:id="rId6"/>
    <p:sldId id="262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83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95CC-13CF-47FD-AE49-99F247F49AB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E588D-E2BA-486D-AC5C-9C3AF1048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588D-E2BA-486D-AC5C-9C3AF1048A5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4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5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9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0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1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2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62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28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57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76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0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98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0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29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5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79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33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0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58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95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982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0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22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58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35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18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803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613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76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84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7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3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6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9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1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8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B865-55C8-4419-A45C-E277086844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09536B-84F6-46DA-9DBD-FAAC7A64C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6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  <p:sldLayoutId id="2147484121" r:id="rId14"/>
    <p:sldLayoutId id="2147484122" r:id="rId15"/>
    <p:sldLayoutId id="21474841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223" y="2404534"/>
            <a:ext cx="8678780" cy="1646302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atin typeface="Garamond" panose="02020404030301010803" pitchFamily="18" charset="0"/>
              </a:rPr>
              <a:t>Объекты и бизнес-процессы</a:t>
            </a:r>
            <a:br>
              <a:rPr lang="ru-RU" sz="5000" b="1" dirty="0" smtClean="0">
                <a:latin typeface="Garamond" panose="02020404030301010803" pitchFamily="18" charset="0"/>
              </a:rPr>
            </a:br>
            <a:r>
              <a:rPr lang="ru-RU" sz="5000" b="1" dirty="0" smtClean="0">
                <a:latin typeface="Garamond" panose="02020404030301010803" pitchFamily="18" charset="0"/>
              </a:rPr>
              <a:t>«Мелисса-ОИС»</a:t>
            </a:r>
            <a:endParaRPr lang="ru-RU" sz="5000" b="1" dirty="0"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Докладчик: Зыскин Павел Анатольевич</a:t>
            </a:r>
            <a:endParaRPr lang="ru-RU" dirty="0">
              <a:latin typeface="Segoe UI" panose="020B0502040204020203" pitchFamily="34" charset="0"/>
              <a:ea typeface="Open Sans Light" panose="020B0306030504020204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361950"/>
            <a:ext cx="10001250" cy="155628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Регламентированные формы отчетности</a:t>
            </a:r>
            <a:endParaRPr lang="ru-RU" sz="4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45703" y="2770500"/>
            <a:ext cx="2617959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Условия</a:t>
            </a:r>
            <a:r>
              <a:rPr lang="en-US" dirty="0" smtClean="0"/>
              <a:t> </a:t>
            </a:r>
            <a:r>
              <a:rPr lang="en-US" dirty="0" err="1" smtClean="0"/>
              <a:t>отбора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5705" y="3932950"/>
            <a:ext cx="2617957" cy="8772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формирования</a:t>
            </a:r>
            <a:r>
              <a:rPr lang="en-US" dirty="0" smtClean="0"/>
              <a:t> </a:t>
            </a:r>
            <a:r>
              <a:rPr lang="en-US" dirty="0" err="1" smtClean="0"/>
              <a:t>отчета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5703" y="4956351"/>
            <a:ext cx="2617959" cy="8772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Организация</a:t>
            </a:r>
            <a:r>
              <a:rPr lang="en-US" dirty="0" smtClean="0"/>
              <a:t> </a:t>
            </a:r>
            <a:r>
              <a:rPr lang="en-US" dirty="0" err="1" smtClean="0"/>
              <a:t>правообладатель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52882" y="2770500"/>
            <a:ext cx="2932805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Получение</a:t>
            </a:r>
            <a:r>
              <a:rPr lang="en-US" dirty="0" smtClean="0"/>
              <a:t> </a:t>
            </a:r>
            <a:r>
              <a:rPr lang="en-US" dirty="0" err="1" smtClean="0"/>
              <a:t>результатов</a:t>
            </a:r>
            <a:r>
              <a:rPr lang="en-US" dirty="0" smtClean="0"/>
              <a:t> НИОКР с </a:t>
            </a:r>
            <a:r>
              <a:rPr lang="en-US" dirty="0" err="1" smtClean="0"/>
              <a:t>учётом</a:t>
            </a:r>
            <a:r>
              <a:rPr lang="en-US" dirty="0" smtClean="0"/>
              <a:t> </a:t>
            </a:r>
            <a:r>
              <a:rPr lang="en-US" dirty="0" err="1" smtClean="0"/>
              <a:t>условий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74907" y="2777375"/>
            <a:ext cx="2636772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 smtClean="0"/>
              <a:t>форм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46772" y="3932950"/>
            <a:ext cx="1649321" cy="8772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4-НТ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46772" y="4956351"/>
            <a:ext cx="1649321" cy="8772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4-НТ (РЭП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8106031" y="2297112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1582880" y="2237864"/>
            <a:ext cx="343603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>
            <a:endCxn id="18" idx="2"/>
          </p:cNvCxnSpPr>
          <p:nvPr/>
        </p:nvCxnSpPr>
        <p:spPr>
          <a:xfrm>
            <a:off x="1926483" y="2401493"/>
            <a:ext cx="6179548" cy="59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4850852" y="2237864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4625268" y="2974020"/>
            <a:ext cx="1287263" cy="384402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1039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33" y="338786"/>
            <a:ext cx="9833453" cy="1320800"/>
          </a:xfrm>
        </p:spPr>
        <p:txBody>
          <a:bodyPr>
            <a:noAutofit/>
          </a:bodyPr>
          <a:lstStyle/>
          <a:p>
            <a:r>
              <a:rPr lang="ru-RU" sz="5000" b="1" dirty="0" smtClean="0"/>
              <a:t>Формирование реестра прав на Рид</a:t>
            </a:r>
            <a:endParaRPr lang="ru-RU" sz="5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71550" y="2392864"/>
            <a:ext cx="2078808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Условия</a:t>
            </a:r>
            <a:r>
              <a:rPr lang="en-US" dirty="0" smtClean="0"/>
              <a:t> </a:t>
            </a:r>
            <a:r>
              <a:rPr lang="en-US" dirty="0" err="1" smtClean="0"/>
              <a:t>отбора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59" y="3497557"/>
            <a:ext cx="2078808" cy="5350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формирования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51" y="4101980"/>
            <a:ext cx="2078808" cy="5350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Организация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31696" y="2392864"/>
            <a:ext cx="2992427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Получение</a:t>
            </a:r>
            <a:r>
              <a:rPr lang="en-US" dirty="0" smtClean="0"/>
              <a:t> </a:t>
            </a:r>
            <a:r>
              <a:rPr lang="ru-RU" dirty="0" smtClean="0"/>
              <a:t>договорных документов</a:t>
            </a:r>
            <a:r>
              <a:rPr lang="en-US" dirty="0" smtClean="0"/>
              <a:t> с </a:t>
            </a:r>
            <a:r>
              <a:rPr lang="en-US" dirty="0" err="1" smtClean="0"/>
              <a:t>учётом</a:t>
            </a:r>
            <a:r>
              <a:rPr lang="en-US" dirty="0" smtClean="0"/>
              <a:t> </a:t>
            </a:r>
            <a:r>
              <a:rPr lang="en-US" dirty="0" err="1" smtClean="0"/>
              <a:t>условий</a:t>
            </a:r>
            <a:r>
              <a:rPr lang="en-US" dirty="0" smtClean="0"/>
              <a:t> </a:t>
            </a:r>
            <a:r>
              <a:rPr lang="en-US" dirty="0" err="1" smtClean="0"/>
              <a:t>отбора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67276" y="2392864"/>
            <a:ext cx="1787226" cy="877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Выгрузка в </a:t>
            </a:r>
            <a:r>
              <a:rPr lang="en-US" dirty="0" smtClean="0"/>
              <a:t>EXCEL: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50" y="5310826"/>
            <a:ext cx="2078808" cy="5350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Заказчик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550" y="5915249"/>
            <a:ext cx="2078808" cy="5344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Исполнитель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551" y="4706403"/>
            <a:ext cx="2078808" cy="5350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Договорной документ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4789273" y="2110613"/>
            <a:ext cx="877274" cy="384402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67276" y="3497557"/>
            <a:ext cx="1787226" cy="8772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Реестр прав на РИД</a:t>
            </a:r>
          </a:p>
        </p:txBody>
      </p:sp>
      <p:sp>
        <p:nvSpPr>
          <p:cNvPr id="25" name="Блок-схема: узел 24"/>
          <p:cNvSpPr/>
          <p:nvPr/>
        </p:nvSpPr>
        <p:spPr>
          <a:xfrm>
            <a:off x="8495789" y="1935302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1401138" y="1937004"/>
            <a:ext cx="343603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26" idx="6"/>
            <a:endCxn id="25" idx="2"/>
          </p:cNvCxnSpPr>
          <p:nvPr/>
        </p:nvCxnSpPr>
        <p:spPr>
          <a:xfrm flipV="1">
            <a:off x="1744741" y="2098932"/>
            <a:ext cx="6751048" cy="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узел 27"/>
          <p:cNvSpPr/>
          <p:nvPr/>
        </p:nvSpPr>
        <p:spPr>
          <a:xfrm>
            <a:off x="4954860" y="1935302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4" y="352425"/>
            <a:ext cx="10372725" cy="13208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Анализ информации при помощи модуля «Статистика»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693" t="3883" r="2013" b="3824"/>
          <a:stretch/>
        </p:blipFill>
        <p:spPr>
          <a:xfrm>
            <a:off x="6171930" y="1442196"/>
            <a:ext cx="5604064" cy="4183904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83669" y="2544471"/>
            <a:ext cx="5686661" cy="4047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dirty="0" smtClean="0"/>
              <a:t>Динамика получения охранных документов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Количество полученных патентов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Количество полученных патентов (в процентах от общего количества за год)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Договорные документы по типам и видам работ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Контракты (начатые и завершённые)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Этапы (начатые и завершённые)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6648" y="1988296"/>
            <a:ext cx="2834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Виды графиков: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3976" y="2612572"/>
            <a:ext cx="8596668" cy="13208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Вопросы?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8453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677" y="345471"/>
            <a:ext cx="4473823" cy="1096176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atin typeface="Garamond" panose="02020404030301010803" pitchFamily="18" charset="0"/>
              </a:rPr>
              <a:t>Цели и задачи</a:t>
            </a:r>
            <a:endParaRPr lang="ru-RU" sz="5000" b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36" y="1634655"/>
            <a:ext cx="8472029" cy="992777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ru-RU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Обеспечение сквозной автоматизация процесса учета результатов интеллектуальной деятельности в структуре «Концерн ВКО «Алмаз - Антей»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174" y="1135390"/>
            <a:ext cx="101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Garamond" panose="02020404030301010803" pitchFamily="18" charset="0"/>
              </a:rPr>
              <a:t>Цель</a:t>
            </a:r>
            <a:endParaRPr lang="ru-RU" sz="2800" b="1" dirty="0">
              <a:latin typeface="Garamond" panose="020204040303010108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174" y="2807208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Garamond" panose="02020404030301010803" pitchFamily="18" charset="0"/>
              </a:rPr>
              <a:t>Задачи</a:t>
            </a: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4013" y="3330428"/>
            <a:ext cx="897427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Учет государственных контрактов и договоров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с соисполнителями на выполнение НИОКР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Учет результатов НИОКР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Учет договоров о распоряжении правом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Формирование формы единого реестра учета прав на РИД</a:t>
            </a:r>
            <a:endParaRPr lang="ru-RU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Формирование регламентированных форм отчетности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</a:t>
            </a:r>
            <a:r>
              <a:rPr lang="ru-RU" sz="2200" dirty="0">
                <a:latin typeface="Segoe UI" panose="020B0502040204020203" pitchFamily="34" charset="0"/>
                <a:cs typeface="Segoe UI" panose="020B0502040204020203" pitchFamily="34" charset="0"/>
              </a:rPr>
              <a:t>инвентаризации </a:t>
            </a:r>
            <a:r>
              <a:rPr lang="ru-RU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прав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95" y="343951"/>
            <a:ext cx="8596668" cy="1320800"/>
          </a:xfrm>
        </p:spPr>
        <p:txBody>
          <a:bodyPr>
            <a:normAutofit/>
          </a:bodyPr>
          <a:lstStyle/>
          <a:p>
            <a:r>
              <a:rPr lang="ru-RU" sz="5000" b="1" dirty="0" smtClean="0"/>
              <a:t>Результаты НИОКР</a:t>
            </a:r>
            <a:endParaRPr lang="ru-RU" sz="5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990" y="1183994"/>
            <a:ext cx="2235411" cy="11578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Инициативная разработка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3940" y="1183994"/>
            <a:ext cx="2235409" cy="11578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Разработка в рамках выполнения контракта или государственного контракта</a:t>
            </a:r>
            <a:endParaRPr lang="ru-RU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23" name="Стрелка вниз 22"/>
          <p:cNvSpPr/>
          <p:nvPr/>
        </p:nvSpPr>
        <p:spPr>
          <a:xfrm rot="5400000">
            <a:off x="2921065" y="940477"/>
            <a:ext cx="404987" cy="150431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6171150" y="942339"/>
            <a:ext cx="404987" cy="15005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0" name="Прямоугольник 9"/>
          <p:cNvSpPr/>
          <p:nvPr/>
        </p:nvSpPr>
        <p:spPr>
          <a:xfrm>
            <a:off x="2440281" y="2002135"/>
            <a:ext cx="4801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+mj-lt"/>
              </a:rPr>
              <a:t>Основные характеристики:</a:t>
            </a:r>
            <a:endParaRPr lang="ru-RU" sz="28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0281" y="256740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Тип объекта ( Конструкторская документация, опытные образцы, изобретения и т.д.)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Вид объекта (РИД, документация, материальные ценности)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Срок полезного использования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Информация о договорном документе  и этапе или признак инициативной разработки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Правообладатели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Авторы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об охранном документе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</a:t>
            </a:r>
            <a:r>
              <a:rPr lang="ru-RU" dirty="0"/>
              <a:t>об изделии для которого создавался результата  и о его применении в других изделиях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Сведения об оплате патентных и иных пошлин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Сведения о постановке на бухгалтерский учет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l="4954" t="5594" r="4806" b="11809"/>
          <a:stretch/>
        </p:blipFill>
        <p:spPr>
          <a:xfrm>
            <a:off x="134602" y="4617467"/>
            <a:ext cx="2236798" cy="1768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/>
          <a:srcRect l="1434" t="3948" r="2007" b="907"/>
          <a:stretch/>
        </p:blipFill>
        <p:spPr>
          <a:xfrm>
            <a:off x="134602" y="2644586"/>
            <a:ext cx="2236798" cy="179782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650197" y="1404699"/>
            <a:ext cx="2136634" cy="5458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Варианты создания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3431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  <p:bldP spid="2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/>
          <p:nvPr/>
        </p:nvSpPr>
        <p:spPr>
          <a:xfrm>
            <a:off x="700081" y="1255315"/>
            <a:ext cx="10463219" cy="3400273"/>
          </a:xfrm>
          <a:custGeom>
            <a:avLst/>
            <a:gdLst>
              <a:gd name="connsiteX0" fmla="*/ 0 w 10276114"/>
              <a:gd name="connsiteY0" fmla="*/ 0 h 4354385"/>
              <a:gd name="connsiteX1" fmla="*/ 4949371 w 10276114"/>
              <a:gd name="connsiteY1" fmla="*/ 4354286 h 4354385"/>
              <a:gd name="connsiteX2" fmla="*/ 10276114 w 10276114"/>
              <a:gd name="connsiteY2" fmla="*/ 130628 h 435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6114" h="4354385">
                <a:moveTo>
                  <a:pt x="0" y="0"/>
                </a:moveTo>
                <a:cubicBezTo>
                  <a:pt x="1618342" y="2166257"/>
                  <a:pt x="3236685" y="4332515"/>
                  <a:pt x="4949371" y="4354286"/>
                </a:cubicBezTo>
                <a:cubicBezTo>
                  <a:pt x="6662057" y="4376057"/>
                  <a:pt x="9574590" y="815218"/>
                  <a:pt x="10276114" y="1306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4593" y="357305"/>
            <a:ext cx="8596668" cy="1320800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sz="5000" b="1" dirty="0" smtClean="0"/>
              <a:t>Общий бизнес-процесс</a:t>
            </a:r>
            <a:endParaRPr lang="ru-RU" sz="5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935" y="1709768"/>
            <a:ext cx="1348580" cy="8213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Введение договорного документа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17053" y="3087293"/>
            <a:ext cx="1205888" cy="8213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Введение результата НИОКР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59629" y="4004440"/>
            <a:ext cx="1532997" cy="9766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Введение договоров о распоряжении правом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68299" y="4925745"/>
            <a:ext cx="1616761" cy="8344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Проведение инвентаризации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64781" y="4923892"/>
            <a:ext cx="1535500" cy="8213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Формирование Формы №1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64781" y="5855950"/>
            <a:ext cx="1535500" cy="8344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Передача в СД-РИД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77292" y="4156135"/>
            <a:ext cx="1554524" cy="8392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Формирование регламентированных форм отчетности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8827" y="2878467"/>
            <a:ext cx="1639807" cy="8213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Формирование  единого реестра прав на РИД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008827" y="3817387"/>
            <a:ext cx="1639808" cy="11780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Анализ информации при помощи модуля «Статистика»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408" y="2614834"/>
            <a:ext cx="1348580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Дополнительные соглашения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59629" y="5112522"/>
            <a:ext cx="1532997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Дополнительные соглашения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079461" y="-2433703"/>
            <a:ext cx="9694689" cy="4066942"/>
          </a:xfrm>
          <a:prstGeom prst="straightConnector1">
            <a:avLst/>
          </a:prstGeom>
          <a:ln w="28575">
            <a:solidFill>
              <a:schemeClr val="accent1">
                <a:alpha val="98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1954593" y="2505024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3052854" y="3437401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4711276" y="4340110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6357349" y="4346778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7983280" y="3515226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9644275" y="2300819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28" name="Блок-схема: узел 27"/>
          <p:cNvSpPr/>
          <p:nvPr/>
        </p:nvSpPr>
        <p:spPr>
          <a:xfrm>
            <a:off x="563210" y="1126984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9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82" y="340267"/>
            <a:ext cx="8596668" cy="1320800"/>
          </a:xfrm>
        </p:spPr>
        <p:txBody>
          <a:bodyPr>
            <a:normAutofit/>
          </a:bodyPr>
          <a:lstStyle/>
          <a:p>
            <a:r>
              <a:rPr lang="ru-RU" sz="5000" b="1" dirty="0" smtClean="0"/>
              <a:t>Договорные документы</a:t>
            </a:r>
            <a:endParaRPr lang="ru-RU" sz="5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2795" y="1484274"/>
            <a:ext cx="1646825" cy="544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Государственный контракт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8367" y="2160067"/>
            <a:ext cx="1651253" cy="5295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Договор с исполнителем</a:t>
            </a: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87249" y="3334235"/>
            <a:ext cx="1362371" cy="5189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Ручной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87249" y="4045415"/>
            <a:ext cx="1362371" cy="5189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Импорт из КМИ АСУ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51478" y="1399457"/>
            <a:ext cx="4626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Основные характеристики:</a:t>
            </a:r>
            <a:endParaRPr lang="ru-RU" sz="2800" b="1" dirty="0">
              <a:latin typeface="+mj-lt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82682" y="3241520"/>
            <a:ext cx="8873077" cy="4157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3600" t="25905" r="3783" b="7885"/>
          <a:stretch/>
        </p:blipFill>
        <p:spPr>
          <a:xfrm>
            <a:off x="8066400" y="4507556"/>
            <a:ext cx="3606488" cy="6822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19" name="Стрелка вниз 18"/>
          <p:cNvSpPr/>
          <p:nvPr/>
        </p:nvSpPr>
        <p:spPr>
          <a:xfrm rot="16200000">
            <a:off x="984014" y="1564694"/>
            <a:ext cx="404987" cy="4088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496404" y="1711421"/>
            <a:ext cx="935314" cy="868614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6063" y="1505846"/>
            <a:ext cx="710236" cy="5265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Типы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51476" y="2021026"/>
            <a:ext cx="68583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 smtClean="0"/>
              <a:t>Полное и краткое наименование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 smtClean="0"/>
              <a:t>Вид </a:t>
            </a:r>
            <a:r>
              <a:rPr lang="ru-RU" sz="2200" dirty="0"/>
              <a:t>работы (НИР, ОКР и т.д.)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Тип договорного документа 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Шифр работы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Заказчик, Исполнитель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Дата заключения, номер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Плановые сроки выполнения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Источники финансирования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Основание выполнения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Этапы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Дополнительные соглашения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Договоры с исполнителями</a:t>
            </a: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1220764" y="3351086"/>
            <a:ext cx="404987" cy="47757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3" name="Стрелка углом вверх 22"/>
          <p:cNvSpPr/>
          <p:nvPr/>
        </p:nvSpPr>
        <p:spPr>
          <a:xfrm rot="5400000">
            <a:off x="682334" y="3545692"/>
            <a:ext cx="961795" cy="997626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2191" y="3326583"/>
            <a:ext cx="979895" cy="5265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Способы ввода</a:t>
            </a:r>
            <a:endParaRPr lang="ru-RU" sz="14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/>
          <a:srcRect l="1757" t="3230" r="2006" b="1477"/>
          <a:stretch/>
        </p:blipFill>
        <p:spPr>
          <a:xfrm>
            <a:off x="8062913" y="1100138"/>
            <a:ext cx="36099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трелка углом вверх 39"/>
          <p:cNvSpPr/>
          <p:nvPr/>
        </p:nvSpPr>
        <p:spPr>
          <a:xfrm rot="10800000" flipH="1">
            <a:off x="8261941" y="2953464"/>
            <a:ext cx="872697" cy="855597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углом вверх 38"/>
          <p:cNvSpPr/>
          <p:nvPr/>
        </p:nvSpPr>
        <p:spPr>
          <a:xfrm rot="10800000" flipH="1">
            <a:off x="3856265" y="2953466"/>
            <a:ext cx="861068" cy="855597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rot="10800000">
            <a:off x="1800769" y="2953465"/>
            <a:ext cx="852393" cy="855597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207" y="368699"/>
            <a:ext cx="10543529" cy="13208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Структура Договорных документов</a:t>
            </a:r>
            <a:endParaRPr lang="ru-RU" sz="4400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39069" y="1447574"/>
            <a:ext cx="2591564" cy="5747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№1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39069" y="2380926"/>
            <a:ext cx="1567109" cy="7749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№2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55601" y="5334941"/>
            <a:ext cx="1810589" cy="80989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№3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22898" y="5334942"/>
            <a:ext cx="1481118" cy="8098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№5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7636728" y="5334941"/>
            <a:ext cx="1481446" cy="80989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№6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74" name="Стрелка вниз 73"/>
          <p:cNvSpPr/>
          <p:nvPr/>
        </p:nvSpPr>
        <p:spPr>
          <a:xfrm rot="16200000">
            <a:off x="8535472" y="2168021"/>
            <a:ext cx="404987" cy="869546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6" name="Стрелка вниз 75"/>
          <p:cNvSpPr/>
          <p:nvPr/>
        </p:nvSpPr>
        <p:spPr>
          <a:xfrm rot="5400000">
            <a:off x="3118937" y="1167747"/>
            <a:ext cx="404987" cy="114065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8" name="Стрелка вниз 77"/>
          <p:cNvSpPr/>
          <p:nvPr/>
        </p:nvSpPr>
        <p:spPr>
          <a:xfrm rot="5400000">
            <a:off x="2048428" y="2104024"/>
            <a:ext cx="404987" cy="1000365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6" name="Стрелка вниз 95"/>
          <p:cNvSpPr/>
          <p:nvPr/>
        </p:nvSpPr>
        <p:spPr>
          <a:xfrm>
            <a:off x="1088993" y="3806928"/>
            <a:ext cx="404987" cy="1494017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7" name="Стрелка вниз 96"/>
          <p:cNvSpPr/>
          <p:nvPr/>
        </p:nvSpPr>
        <p:spPr>
          <a:xfrm>
            <a:off x="6777586" y="4670986"/>
            <a:ext cx="404987" cy="629959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8" name="Стрелка вниз 97"/>
          <p:cNvSpPr/>
          <p:nvPr/>
        </p:nvSpPr>
        <p:spPr>
          <a:xfrm>
            <a:off x="7985164" y="4719888"/>
            <a:ext cx="404987" cy="58091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9" name="Стрелка вниз 98"/>
          <p:cNvSpPr/>
          <p:nvPr/>
        </p:nvSpPr>
        <p:spPr>
          <a:xfrm>
            <a:off x="7377723" y="3155858"/>
            <a:ext cx="404987" cy="65634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01" name="Стрелка вниз 100"/>
          <p:cNvSpPr/>
          <p:nvPr/>
        </p:nvSpPr>
        <p:spPr>
          <a:xfrm>
            <a:off x="3055018" y="2884959"/>
            <a:ext cx="404987" cy="9241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51410" y="2358527"/>
            <a:ext cx="1801504" cy="9369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Договоры с исполнителем №2/2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4416" y="3844133"/>
            <a:ext cx="1821775" cy="98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№3/1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25537" y="3851849"/>
            <a:ext cx="1827377" cy="981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№3/4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5089" y="2380926"/>
            <a:ext cx="1808748" cy="9591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№2/1</a:t>
            </a:r>
            <a:endParaRPr lang="ru-RU" dirty="0"/>
          </a:p>
        </p:txBody>
      </p:sp>
      <p:sp>
        <p:nvSpPr>
          <p:cNvPr id="32" name="Стрелка углом вверх 31"/>
          <p:cNvSpPr/>
          <p:nvPr/>
        </p:nvSpPr>
        <p:spPr>
          <a:xfrm rot="5400000">
            <a:off x="5637275" y="1812117"/>
            <a:ext cx="812798" cy="1176367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rot="5400000" flipV="1">
            <a:off x="4385037" y="1772700"/>
            <a:ext cx="812800" cy="1255200"/>
          </a:xfrm>
          <a:prstGeom prst="bentUpArrow">
            <a:avLst>
              <a:gd name="adj1" fmla="val 25000"/>
              <a:gd name="adj2" fmla="val 22024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37087" y="1313378"/>
            <a:ext cx="3724661" cy="8255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Государственный контракт №1/1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204627" y="2376313"/>
            <a:ext cx="1567109" cy="77954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Результат</a:t>
            </a:r>
            <a:r>
              <a:rPr lang="en-US" dirty="0" smtClean="0"/>
              <a:t> НИОКР </a:t>
            </a:r>
            <a:r>
              <a:rPr lang="en-US" dirty="0" smtClean="0"/>
              <a:t>№4</a:t>
            </a:r>
            <a:endParaRPr lang="en-US" dirty="0" smtClean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31837" y="3844133"/>
            <a:ext cx="1832000" cy="98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</a:t>
            </a:r>
            <a:r>
              <a:rPr lang="ru-RU" dirty="0" smtClean="0"/>
              <a:t>3/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29022" y="3844133"/>
            <a:ext cx="1883369" cy="98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</a:t>
            </a:r>
            <a:r>
              <a:rPr lang="ru-RU" dirty="0" smtClean="0"/>
              <a:t>3/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632890" y="3851849"/>
            <a:ext cx="1827377" cy="981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с исполнителем №</a:t>
            </a:r>
            <a:r>
              <a:rPr lang="ru-RU" dirty="0" smtClean="0"/>
              <a:t>3/</a:t>
            </a:r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4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351791"/>
            <a:ext cx="9534525" cy="1320800"/>
          </a:xfrm>
        </p:spPr>
        <p:txBody>
          <a:bodyPr>
            <a:noAutofit/>
          </a:bodyPr>
          <a:lstStyle/>
          <a:p>
            <a:r>
              <a:rPr lang="en-US" sz="4600" b="1" dirty="0" err="1" smtClean="0"/>
              <a:t>Договоры</a:t>
            </a:r>
            <a:r>
              <a:rPr lang="en-US" sz="4600" b="1" dirty="0" smtClean="0"/>
              <a:t> о </a:t>
            </a:r>
            <a:r>
              <a:rPr lang="en-US" sz="4600" b="1" dirty="0" err="1" smtClean="0"/>
              <a:t>распоряжении</a:t>
            </a:r>
            <a:r>
              <a:rPr lang="en-US" sz="4600" b="1" dirty="0" smtClean="0"/>
              <a:t> </a:t>
            </a:r>
            <a:r>
              <a:rPr lang="en-US" sz="4600" b="1" dirty="0" err="1" smtClean="0"/>
              <a:t>правом</a:t>
            </a:r>
            <a:endParaRPr lang="ru-RU" sz="4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9556" y="4686332"/>
            <a:ext cx="1710757" cy="12086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Лицензионный договор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2320" y="4686480"/>
            <a:ext cx="1927974" cy="120868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Меняется</a:t>
            </a:r>
            <a:r>
              <a:rPr lang="en-US" sz="1600" dirty="0" smtClean="0"/>
              <a:t> </a:t>
            </a:r>
            <a:r>
              <a:rPr lang="en-US" sz="1600" dirty="0" err="1" smtClean="0"/>
              <a:t>состав</a:t>
            </a:r>
            <a:r>
              <a:rPr lang="en-US" sz="1600" dirty="0" smtClean="0"/>
              <a:t> </a:t>
            </a:r>
            <a:r>
              <a:rPr lang="en-US" sz="1600" dirty="0" err="1" smtClean="0"/>
              <a:t>правообладателей</a:t>
            </a:r>
            <a:r>
              <a:rPr lang="en-US" sz="1600" dirty="0" smtClean="0"/>
              <a:t>  в </a:t>
            </a:r>
            <a:r>
              <a:rPr lang="en-US" sz="1600" dirty="0" err="1" smtClean="0"/>
              <a:t>результате</a:t>
            </a:r>
            <a:r>
              <a:rPr lang="en-US" sz="1600" dirty="0" smtClean="0"/>
              <a:t> НИОКР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50261" y="1537136"/>
            <a:ext cx="4596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+mj-lt"/>
              </a:rPr>
              <a:t>Основные</a:t>
            </a:r>
            <a:r>
              <a:rPr lang="ru-RU" sz="2400" dirty="0" smtClean="0"/>
              <a:t> </a:t>
            </a:r>
            <a:r>
              <a:rPr lang="ru-RU" sz="2800" b="1" dirty="0">
                <a:latin typeface="+mj-lt"/>
              </a:rPr>
              <a:t>характеристики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19" name="Стрелка вниз 18"/>
          <p:cNvSpPr/>
          <p:nvPr/>
        </p:nvSpPr>
        <p:spPr>
          <a:xfrm>
            <a:off x="3019679" y="4031229"/>
            <a:ext cx="404987" cy="64072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3019679" y="2763803"/>
            <a:ext cx="404987" cy="603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1" name="Стрелка вниз 20"/>
          <p:cNvSpPr/>
          <p:nvPr/>
        </p:nvSpPr>
        <p:spPr>
          <a:xfrm rot="5400000">
            <a:off x="2283309" y="3430470"/>
            <a:ext cx="404987" cy="5963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4" name="Стрелка вниз 23"/>
          <p:cNvSpPr/>
          <p:nvPr/>
        </p:nvSpPr>
        <p:spPr>
          <a:xfrm>
            <a:off x="1063814" y="4214292"/>
            <a:ext cx="404987" cy="457666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8899" y="3213341"/>
            <a:ext cx="1181101" cy="10098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Типы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50" y="3204463"/>
            <a:ext cx="2016195" cy="10098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Договор об отчуждении исключительного права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30294" y="1619789"/>
            <a:ext cx="1850019" cy="11089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Соглашение о порядке патентования и использования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50262" y="2233470"/>
            <a:ext cx="62170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Тип договорного документа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Номер и дата заключения договора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Стороны договора (Лицензиар, Лицензиат )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Предмет прав (Результат НИОКР)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Сумма договора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Объем прав и период их действия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Дополнительные соглашения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Размер и порядок уплаты лицензионного соглашения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Обязательства по правам на РИД</a:t>
            </a:r>
          </a:p>
        </p:txBody>
      </p:sp>
    </p:spTree>
    <p:extLst>
      <p:ext uri="{BB962C8B-B14F-4D97-AF65-F5344CB8AC3E}">
        <p14:creationId xmlns:p14="http://schemas.microsoft.com/office/powerpoint/2010/main" val="10999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684" y="367610"/>
            <a:ext cx="7174441" cy="972466"/>
          </a:xfrm>
        </p:spPr>
        <p:txBody>
          <a:bodyPr/>
          <a:lstStyle/>
          <a:p>
            <a:r>
              <a:rPr lang="ru-RU" sz="5000" b="1" dirty="0" smtClean="0"/>
              <a:t>Инвентаризация</a:t>
            </a:r>
            <a:r>
              <a:rPr lang="ru-RU" b="1" dirty="0" smtClean="0"/>
              <a:t> </a:t>
            </a:r>
            <a:r>
              <a:rPr lang="ru-RU" sz="5000" b="1" dirty="0" smtClean="0"/>
              <a:t>прав</a:t>
            </a:r>
            <a:endParaRPr lang="ru-RU" sz="50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02684" y="1713140"/>
            <a:ext cx="4220335" cy="6357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 формируемых  документов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33320" y="1598840"/>
            <a:ext cx="4596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Основные</a:t>
            </a:r>
            <a:r>
              <a:rPr lang="ru-RU" sz="2400" dirty="0" smtClean="0"/>
              <a:t> </a:t>
            </a:r>
            <a:r>
              <a:rPr lang="ru-RU" sz="2800" b="1" dirty="0">
                <a:latin typeface="+mj-lt"/>
              </a:rPr>
              <a:t>характеристики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2684" y="2547872"/>
            <a:ext cx="1837035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 1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2684" y="3556719"/>
            <a:ext cx="1837035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 2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0020" y="2547871"/>
            <a:ext cx="2172999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Ведомость №1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50019" y="3556717"/>
            <a:ext cx="2172999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Ведомость №2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0018" y="4565563"/>
            <a:ext cx="2172999" cy="809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Ведомость №3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33320" y="2278804"/>
            <a:ext cx="6096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Наименование изделия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Номер и дата составления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Основание для проведения (приказ, распоряжение, ТЗ и т.д.)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Организация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Информация о составе инвентаризационной комиссии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Место хранения актов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Информация о рабочей группе</a:t>
            </a:r>
          </a:p>
        </p:txBody>
      </p:sp>
    </p:spTree>
    <p:extLst>
      <p:ext uri="{BB962C8B-B14F-4D97-AF65-F5344CB8AC3E}">
        <p14:creationId xmlns:p14="http://schemas.microsoft.com/office/powerpoint/2010/main" val="7731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53" y="359948"/>
            <a:ext cx="13140266" cy="13208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Форма №1 и передача информации </a:t>
            </a:r>
            <a:br>
              <a:rPr lang="ru-RU" sz="4400" b="1" dirty="0" smtClean="0"/>
            </a:br>
            <a:r>
              <a:rPr lang="ru-RU" sz="4400" b="1" dirty="0" smtClean="0"/>
              <a:t>в СД-РИД</a:t>
            </a:r>
            <a:endParaRPr lang="ru-RU" sz="44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77474" y="4228970"/>
            <a:ext cx="2104152" cy="16046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Формируется на основании </a:t>
            </a:r>
          </a:p>
          <a:p>
            <a:pPr algn="ctr"/>
            <a:r>
              <a:rPr lang="ru-RU" dirty="0" smtClean="0"/>
              <a:t>выбранного результата НИОКР</a:t>
            </a:r>
            <a:endParaRPr lang="ru-RU" dirty="0"/>
          </a:p>
        </p:txBody>
      </p:sp>
      <p:sp>
        <p:nvSpPr>
          <p:cNvPr id="8" name="Прямоугольник с одним усеченным и одним скругленным углом 7"/>
          <p:cNvSpPr/>
          <p:nvPr/>
        </p:nvSpPr>
        <p:spPr>
          <a:xfrm>
            <a:off x="4975963" y="2281561"/>
            <a:ext cx="1907177" cy="1009930"/>
          </a:xfrm>
          <a:prstGeom prst="snip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СД РИД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с одним усеченным и одним скругленным углом 11"/>
          <p:cNvSpPr/>
          <p:nvPr/>
        </p:nvSpPr>
        <p:spPr>
          <a:xfrm>
            <a:off x="7559556" y="2281561"/>
            <a:ext cx="1907177" cy="1009930"/>
          </a:xfrm>
          <a:prstGeom prst="snip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>
                <a:solidFill>
                  <a:schemeClr val="tx1"/>
                </a:solidFill>
              </a:rPr>
              <a:t>ПТК АИС учета РИД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803" y="5833623"/>
            <a:ext cx="1115683" cy="897736"/>
          </a:xfrm>
          <a:prstGeom prst="rect">
            <a:avLst/>
          </a:prstGeom>
        </p:spPr>
      </p:pic>
      <p:sp>
        <p:nvSpPr>
          <p:cNvPr id="14" name="Блок-схема: узел 13"/>
          <p:cNvSpPr/>
          <p:nvPr/>
        </p:nvSpPr>
        <p:spPr>
          <a:xfrm>
            <a:off x="8347739" y="1754006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2174384" y="1760179"/>
            <a:ext cx="343603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46185" y="1928186"/>
            <a:ext cx="5995158" cy="29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5764146" y="1754006"/>
            <a:ext cx="330809" cy="3272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4269230" y="4625544"/>
            <a:ext cx="404987" cy="81150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2663" t="3135" r="970" b="5214"/>
          <a:stretch/>
        </p:blipFill>
        <p:spPr>
          <a:xfrm>
            <a:off x="596452" y="2281561"/>
            <a:ext cx="3654304" cy="444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Другая 2">
      <a:majorFont>
        <a:latin typeface="Garamond"/>
        <a:ea typeface=""/>
        <a:cs typeface=""/>
      </a:majorFont>
      <a:minorFont>
        <a:latin typeface="Segoe UI"/>
        <a:ea typeface=""/>
        <a:cs typeface="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1445</TotalTime>
  <Words>582</Words>
  <Application>Microsoft Office PowerPoint</Application>
  <PresentationFormat>Широкоэкранный</PresentationFormat>
  <Paragraphs>155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Open Sans Light</vt:lpstr>
      <vt:lpstr>Segoe UI</vt:lpstr>
      <vt:lpstr>Wingdings</vt:lpstr>
      <vt:lpstr>Wingdings 2</vt:lpstr>
      <vt:lpstr>Wingdings 3</vt:lpstr>
      <vt:lpstr>HDOfficeLightV0</vt:lpstr>
      <vt:lpstr>1_HDOfficeLightV0</vt:lpstr>
      <vt:lpstr>Грань</vt:lpstr>
      <vt:lpstr>Объекты и бизнес-процессы «Мелисса-ОИС»</vt:lpstr>
      <vt:lpstr>Цели и задачи</vt:lpstr>
      <vt:lpstr>Результаты НИОКР</vt:lpstr>
      <vt:lpstr>Общий бизнес-процесс</vt:lpstr>
      <vt:lpstr>Договорные документы</vt:lpstr>
      <vt:lpstr>Структура Договорных документов</vt:lpstr>
      <vt:lpstr>Договоры о распоряжении правом</vt:lpstr>
      <vt:lpstr>Инвентаризация прав</vt:lpstr>
      <vt:lpstr>Форма №1 и передача информации  в СД-РИД</vt:lpstr>
      <vt:lpstr>Регламентированные формы отчетности</vt:lpstr>
      <vt:lpstr>Формирование реестра прав на Рид</vt:lpstr>
      <vt:lpstr>Анализ информации при помощи модуля «Статистика»</vt:lpstr>
      <vt:lpstr>Вопросы?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Объекты и бизнес-процессы в ПК «Мелисса-ОИС»</dc:title>
  <dc:creator>Павел</dc:creator>
  <cp:lastModifiedBy>Александр Мартинкевич</cp:lastModifiedBy>
  <cp:revision>64</cp:revision>
  <dcterms:created xsi:type="dcterms:W3CDTF">2016-12-01T15:26:20Z</dcterms:created>
  <dcterms:modified xsi:type="dcterms:W3CDTF">2016-12-05T11:52:50Z</dcterms:modified>
</cp:coreProperties>
</file>